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8007" autoAdjust="0"/>
  </p:normalViewPr>
  <p:slideViewPr>
    <p:cSldViewPr snapToGrid="0">
      <p:cViewPr varScale="1">
        <p:scale>
          <a:sx n="61" d="100"/>
          <a:sy n="61" d="100"/>
        </p:scale>
        <p:origin x="1098"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083A0C-40F6-41E5-B9EF-FA9602B83CA6}" type="datetimeFigureOut">
              <a:rPr lang="en-US" smtClean="0"/>
              <a:t>6/25/2020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30D8B-B6AB-4079-8450-EA875510CD9B}" type="slidenum">
              <a:rPr lang="en-US" smtClean="0"/>
              <a:t>‹#›</a:t>
            </a:fld>
            <a:endParaRPr lang="en-US"/>
          </a:p>
        </p:txBody>
      </p:sp>
    </p:spTree>
    <p:extLst>
      <p:ext uri="{BB962C8B-B14F-4D97-AF65-F5344CB8AC3E}">
        <p14:creationId xmlns:p14="http://schemas.microsoft.com/office/powerpoint/2010/main" val="64622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anose="02020603050405020304" pitchFamily="18" charset="0"/>
                <a:cs typeface="Times New Roman" panose="02020603050405020304" pitchFamily="18" charset="0"/>
              </a:rPr>
              <a:t>This presentation will focus on </a:t>
            </a:r>
            <a:r>
              <a:rPr lang="en-US" sz="2800">
                <a:latin typeface="Times New Roman" panose="02020603050405020304" pitchFamily="18" charset="0"/>
                <a:cs typeface="Times New Roman" panose="02020603050405020304" pitchFamily="18" charset="0"/>
              </a:rPr>
              <a:t>Genetic Modification of </a:t>
            </a:r>
            <a:r>
              <a:rPr lang="en-US" sz="2800" dirty="0">
                <a:latin typeface="Times New Roman" panose="02020603050405020304" pitchFamily="18" charset="0"/>
                <a:cs typeface="Times New Roman" panose="02020603050405020304" pitchFamily="18" charset="0"/>
              </a:rPr>
              <a:t>Foods.</a:t>
            </a:r>
          </a:p>
        </p:txBody>
      </p:sp>
      <p:sp>
        <p:nvSpPr>
          <p:cNvPr id="4" name="Slide Number Placeholder 3"/>
          <p:cNvSpPr>
            <a:spLocks noGrp="1"/>
          </p:cNvSpPr>
          <p:nvPr>
            <p:ph type="sldNum" sz="quarter" idx="5"/>
          </p:nvPr>
        </p:nvSpPr>
        <p:spPr/>
        <p:txBody>
          <a:bodyPr/>
          <a:lstStyle/>
          <a:p>
            <a:fld id="{91430D8B-B6AB-4079-8450-EA875510CD9B}" type="slidenum">
              <a:rPr lang="en-US" smtClean="0"/>
              <a:t>1</a:t>
            </a:fld>
            <a:endParaRPr lang="en-US"/>
          </a:p>
        </p:txBody>
      </p:sp>
    </p:spTree>
    <p:extLst>
      <p:ext uri="{BB962C8B-B14F-4D97-AF65-F5344CB8AC3E}">
        <p14:creationId xmlns:p14="http://schemas.microsoft.com/office/powerpoint/2010/main" val="1062707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purpose of this presentation is to ensure that the student understands the term genetically modified foods by providing information about the purpose of genetically engineered crops. Although many individuals have heard the term before they do not realize how GM foods are created and several varieties of foods in the supermarket that contains GM foods. Moreover, the presentation will also focus on providing the student information to recognize whether GM foods are safe for human consumption as well as provide several types of regulations available for genetically modified foods</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91430D8B-B6AB-4079-8450-EA875510CD9B}" type="slidenum">
              <a:rPr lang="en-US" smtClean="0"/>
              <a:t>2</a:t>
            </a:fld>
            <a:endParaRPr lang="en-US"/>
          </a:p>
        </p:txBody>
      </p:sp>
    </p:spTree>
    <p:extLst>
      <p:ext uri="{BB962C8B-B14F-4D97-AF65-F5344CB8AC3E}">
        <p14:creationId xmlns:p14="http://schemas.microsoft.com/office/powerpoint/2010/main" val="945743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genetically modified organism is produced from plants and animals whose genetic material has been altered using genetic engineering. Therefore, genetic engineering is very significant as it involves changing the genetic phenotype by varying the genetic make-up of an organism. Therefore, the idea of genetic engineering was extended and was used in developing medication in the United States by 1982. However, by 1987 genetic engineering was used in foods for the first time and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Calgene’s</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Flavr</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Savr</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tomato was the first to be commercially produced in the USA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Krimsky</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2019). The idea has developed ever since to produce foods that are more artistically attractive and easy for farmers to cultivate.</a:t>
            </a:r>
          </a:p>
          <a:p>
            <a:endParaRPr lang="en-US" dirty="0"/>
          </a:p>
        </p:txBody>
      </p:sp>
      <p:sp>
        <p:nvSpPr>
          <p:cNvPr id="4" name="Slide Number Placeholder 3"/>
          <p:cNvSpPr>
            <a:spLocks noGrp="1"/>
          </p:cNvSpPr>
          <p:nvPr>
            <p:ph type="sldNum" sz="quarter" idx="5"/>
          </p:nvPr>
        </p:nvSpPr>
        <p:spPr/>
        <p:txBody>
          <a:bodyPr/>
          <a:lstStyle/>
          <a:p>
            <a:fld id="{91430D8B-B6AB-4079-8450-EA875510CD9B}" type="slidenum">
              <a:rPr lang="en-US" smtClean="0"/>
              <a:t>3</a:t>
            </a:fld>
            <a:endParaRPr lang="en-US"/>
          </a:p>
        </p:txBody>
      </p:sp>
    </p:spTree>
    <p:extLst>
      <p:ext uri="{BB962C8B-B14F-4D97-AF65-F5344CB8AC3E}">
        <p14:creationId xmlns:p14="http://schemas.microsoft.com/office/powerpoint/2010/main" val="934447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Genetic engineering crop plants can address several problems in agriculture and society. Thus, the purpose of producing GM plants is to minimize losses that are accompanied by various environmental conditions including drought. For instance, due to increased drought, there was a need to develop plants that will resist and grow in drier areas through conserving water and other environmental resources. Similarly, to enhance nutrition values in crops by enriching them with quality proteins, irons and other minerals. Insect resistance crops are important in reducing pesticide applications and reducing input costs (Zhang, 2016). Improve yields by enhancing the shelf life of both fruits and vegetables as well as have herbicide tolerance crops that will allow farmers to apply herbicides only when needed.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430D8B-B6AB-4079-8450-EA875510CD9B}" type="slidenum">
              <a:rPr lang="en-US" smtClean="0"/>
              <a:t>4</a:t>
            </a:fld>
            <a:endParaRPr lang="en-US"/>
          </a:p>
        </p:txBody>
      </p:sp>
    </p:spTree>
    <p:extLst>
      <p:ext uri="{BB962C8B-B14F-4D97-AF65-F5344CB8AC3E}">
        <p14:creationId xmlns:p14="http://schemas.microsoft.com/office/powerpoint/2010/main" val="2183653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Creating genetically modified plants starts transferring the DNA into a plant cell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Krimsky</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2019). However, the process of taking the DNA from one cell to another can be done in different ways, for instance, one can decide to coat the surface of lesser metal elements using required DNA piece and blast elements inside the plant cell. Deoxyribonucleic acid (DNA) is the molecule that contains the genetic code of organisms because almost every cell in an organism has the same DNA and thus information in DNA is stored as a code made up of different chemical bases making different plants to have different genetic make-up. When the DNA has been transferred to the cell it will then be developed in tissue culture to grow into mature crops later the seeds will have taken a different DNA.</a:t>
            </a:r>
          </a:p>
          <a:p>
            <a:endParaRPr lang="en-US" dirty="0"/>
          </a:p>
        </p:txBody>
      </p:sp>
      <p:sp>
        <p:nvSpPr>
          <p:cNvPr id="4" name="Slide Number Placeholder 3"/>
          <p:cNvSpPr>
            <a:spLocks noGrp="1"/>
          </p:cNvSpPr>
          <p:nvPr>
            <p:ph type="sldNum" sz="quarter" idx="5"/>
          </p:nvPr>
        </p:nvSpPr>
        <p:spPr/>
        <p:txBody>
          <a:bodyPr/>
          <a:lstStyle/>
          <a:p>
            <a:fld id="{91430D8B-B6AB-4079-8450-EA875510CD9B}" type="slidenum">
              <a:rPr lang="en-US" smtClean="0"/>
              <a:t>5</a:t>
            </a:fld>
            <a:endParaRPr lang="en-US"/>
          </a:p>
        </p:txBody>
      </p:sp>
    </p:spTree>
    <p:extLst>
      <p:ext uri="{BB962C8B-B14F-4D97-AF65-F5344CB8AC3E}">
        <p14:creationId xmlns:p14="http://schemas.microsoft.com/office/powerpoint/2010/main" val="1276204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All living organisms have varying characteristics that define them; hence, these traits are differentiated by the genetic make-up the organism is carrying and its interaction with the environment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Krimsky</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2019). Moreover, the genetic modification comprises of adding a specific section of DNA in crops genome hence offering it with a different and changed characteristics including how the plant grows or making it resilient to certain conditions such as diseases. The process of transferring DNA might also happen without careful involvement of individuals for example when a sweet potato consist of the BNA sequence that transferred several ages before from the Agrobacterium microbes in its genome.</a:t>
            </a:r>
          </a:p>
          <a:p>
            <a:endParaRPr lang="en-US" dirty="0"/>
          </a:p>
        </p:txBody>
      </p:sp>
      <p:sp>
        <p:nvSpPr>
          <p:cNvPr id="4" name="Slide Number Placeholder 3"/>
          <p:cNvSpPr>
            <a:spLocks noGrp="1"/>
          </p:cNvSpPr>
          <p:nvPr>
            <p:ph type="sldNum" sz="quarter" idx="5"/>
          </p:nvPr>
        </p:nvSpPr>
        <p:spPr/>
        <p:txBody>
          <a:bodyPr/>
          <a:lstStyle/>
          <a:p>
            <a:fld id="{91430D8B-B6AB-4079-8450-EA875510CD9B}" type="slidenum">
              <a:rPr lang="en-US" smtClean="0"/>
              <a:t>6</a:t>
            </a:fld>
            <a:endParaRPr lang="en-US"/>
          </a:p>
        </p:txBody>
      </p:sp>
    </p:spTree>
    <p:extLst>
      <p:ext uri="{BB962C8B-B14F-4D97-AF65-F5344CB8AC3E}">
        <p14:creationId xmlns:p14="http://schemas.microsoft.com/office/powerpoint/2010/main" val="3959361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There are many varieties of foods that are genetically engineered either directly or indirectly in the supermarkets and groceries. Furthermore, many of the foods that are genetically engineered to not have labels and thus can only be realized through testing. For instance, Margarine is made with canola and several vegetable oils that are genetically engineered. Veggie burgers are also genetically engineered indirectly because of the ingredients used to make it including soy which is largely genetically engineered and grown in the United States. Granola bars also have corn, soy or sugar which are genetically engineered. Papaya is known to be genetically engineered as well as yoghurt, although dairy cows are not engineered their feeds such as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rBGH</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which helps to increase milk products is genetically engineered (Pino et al., 2016).</a:t>
            </a:r>
          </a:p>
          <a:p>
            <a:endParaRPr lang="en-US" dirty="0"/>
          </a:p>
        </p:txBody>
      </p:sp>
      <p:sp>
        <p:nvSpPr>
          <p:cNvPr id="4" name="Slide Number Placeholder 3"/>
          <p:cNvSpPr>
            <a:spLocks noGrp="1"/>
          </p:cNvSpPr>
          <p:nvPr>
            <p:ph type="sldNum" sz="quarter" idx="5"/>
          </p:nvPr>
        </p:nvSpPr>
        <p:spPr/>
        <p:txBody>
          <a:bodyPr/>
          <a:lstStyle/>
          <a:p>
            <a:fld id="{91430D8B-B6AB-4079-8450-EA875510CD9B}" type="slidenum">
              <a:rPr lang="en-US" smtClean="0"/>
              <a:t>7</a:t>
            </a:fld>
            <a:endParaRPr lang="en-US"/>
          </a:p>
        </p:txBody>
      </p:sp>
    </p:spTree>
    <p:extLst>
      <p:ext uri="{BB962C8B-B14F-4D97-AF65-F5344CB8AC3E}">
        <p14:creationId xmlns:p14="http://schemas.microsoft.com/office/powerpoint/2010/main" val="3974019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safety of GM foods is guaranteed and for that reason they have no adverse effects on the health of individuals. Before the food is allowed to be commercially done or to be sold in the international market it usually passes the thorough safety evaluation to be able to get any safety effects the plants or animals may have on individuals. Similarly, there is no evidence that the consumption of GM foods has caused any effect on human health thus making them safe for consumption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Dadgarnejad</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et al., 2017). Additionally, specific systems have been set up for rigorous evaluation of GM foods in both human health and environmental impacts. The safety measures to be evaluated in GM foods include allergic, toxic properties and direct health effects (Huang, 2017).</a:t>
            </a:r>
          </a:p>
          <a:p>
            <a:endParaRPr lang="en-US" dirty="0"/>
          </a:p>
        </p:txBody>
      </p:sp>
      <p:sp>
        <p:nvSpPr>
          <p:cNvPr id="4" name="Slide Number Placeholder 3"/>
          <p:cNvSpPr>
            <a:spLocks noGrp="1"/>
          </p:cNvSpPr>
          <p:nvPr>
            <p:ph type="sldNum" sz="quarter" idx="5"/>
          </p:nvPr>
        </p:nvSpPr>
        <p:spPr/>
        <p:txBody>
          <a:bodyPr/>
          <a:lstStyle/>
          <a:p>
            <a:fld id="{91430D8B-B6AB-4079-8450-EA875510CD9B}" type="slidenum">
              <a:rPr lang="en-US" smtClean="0"/>
              <a:t>8</a:t>
            </a:fld>
            <a:endParaRPr lang="en-US"/>
          </a:p>
        </p:txBody>
      </p:sp>
    </p:spTree>
    <p:extLst>
      <p:ext uri="{BB962C8B-B14F-4D97-AF65-F5344CB8AC3E}">
        <p14:creationId xmlns:p14="http://schemas.microsoft.com/office/powerpoint/2010/main" val="4261705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Several health concerns are debated and are based on causing allergic reactions, outcrossing and genetic material transmission. Outcrossing comprises of the transmission of genes from one plant into a conventional plant or correlated species. Therefore, outcrossing is proved to have subsidiary impacts on food safe keeping and protection. For instance, GM foods that were accepted for manufacturing procedures and animal forage were reported to have perceived low levels of goods required for individuals intake</a:t>
            </a:r>
            <a:r>
              <a:rPr lang="en-US" sz="2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Dadgarnejad</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et al., 2017). Similarly, there are concerns of gene transfer especially if it will have effects to human health although, at a low level, it is important to use gene transfer techniques that do not comprise of antibiotic resistance genes. Although GM foods in the market are not allergic currently, it is discouraged for the transfer of genes from an allergic organism to a non-allergic organism.</a:t>
            </a:r>
          </a:p>
          <a:p>
            <a:endParaRPr lang="en-US" dirty="0"/>
          </a:p>
        </p:txBody>
      </p:sp>
      <p:sp>
        <p:nvSpPr>
          <p:cNvPr id="4" name="Slide Number Placeholder 3"/>
          <p:cNvSpPr>
            <a:spLocks noGrp="1"/>
          </p:cNvSpPr>
          <p:nvPr>
            <p:ph type="sldNum" sz="quarter" idx="5"/>
          </p:nvPr>
        </p:nvSpPr>
        <p:spPr/>
        <p:txBody>
          <a:bodyPr/>
          <a:lstStyle/>
          <a:p>
            <a:fld id="{91430D8B-B6AB-4079-8450-EA875510CD9B}" type="slidenum">
              <a:rPr lang="en-US" smtClean="0"/>
              <a:t>9</a:t>
            </a:fld>
            <a:endParaRPr lang="en-US"/>
          </a:p>
        </p:txBody>
      </p:sp>
    </p:spTree>
    <p:extLst>
      <p:ext uri="{BB962C8B-B14F-4D97-AF65-F5344CB8AC3E}">
        <p14:creationId xmlns:p14="http://schemas.microsoft.com/office/powerpoint/2010/main" val="3073606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United States uses three federal agencies to regulate GM foods and ensure that those foods are safe to plant, animal and human health.</a:t>
            </a:r>
            <a:r>
              <a:rPr lang="en-US" sz="2800" baseline="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Furthermore, the agencies are also important in checking the effects of GM foods on the environment. FDA is essential in monitoring every kind of food whether GM foods or not meet the standards. Therefore, the FDA creates and implements food safety standards to the distributers, manufactures and sellers must follow regardless of how food is produced (Zhang, 2016). EPA is also accountable in protecting people’s health and the environment by regulating pesticides (Zhang, 2016). Also, it is important in regulating the plant-incorporated protectants to guarantee all pesticides are used well including those used by GM foods or other conventional crops. Last but not least, USDA agency protects agriculture from pest and diseases (Zhang, 2016). </a:t>
            </a:r>
          </a:p>
          <a:p>
            <a:endParaRPr lang="en-US" dirty="0"/>
          </a:p>
        </p:txBody>
      </p:sp>
      <p:sp>
        <p:nvSpPr>
          <p:cNvPr id="4" name="Slide Number Placeholder 3"/>
          <p:cNvSpPr>
            <a:spLocks noGrp="1"/>
          </p:cNvSpPr>
          <p:nvPr>
            <p:ph type="sldNum" sz="quarter" idx="5"/>
          </p:nvPr>
        </p:nvSpPr>
        <p:spPr/>
        <p:txBody>
          <a:bodyPr/>
          <a:lstStyle/>
          <a:p>
            <a:fld id="{91430D8B-B6AB-4079-8450-EA875510CD9B}" type="slidenum">
              <a:rPr lang="en-US" smtClean="0"/>
              <a:t>10</a:t>
            </a:fld>
            <a:endParaRPr lang="en-US"/>
          </a:p>
        </p:txBody>
      </p:sp>
    </p:spTree>
    <p:extLst>
      <p:ext uri="{BB962C8B-B14F-4D97-AF65-F5344CB8AC3E}">
        <p14:creationId xmlns:p14="http://schemas.microsoft.com/office/powerpoint/2010/main" val="3384457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Genetically modified foods should continue to be produced and consumed because they have proven that environmental effects are reduced because of the reduction in the use of herbicides which have negative effects on the environment. The crops allow the farmer to use herbicides when needed as they use methods that will prevent erosion, preserve topsoil and reduce carbon emission. Similarly, no use of pesticide because the crop is protected and hence reduce input cost (Zhang, 2016). Moreover, GM foods are protected as they are developed being resistant to diseases and viruses.  Since the crops are resistant to insects, disease and drought there will be increased production as well as work towards increasing nutrition in foods.</a:t>
            </a:r>
          </a:p>
          <a:p>
            <a:endParaRPr lang="en-US" dirty="0"/>
          </a:p>
        </p:txBody>
      </p:sp>
      <p:sp>
        <p:nvSpPr>
          <p:cNvPr id="4" name="Slide Number Placeholder 3"/>
          <p:cNvSpPr>
            <a:spLocks noGrp="1"/>
          </p:cNvSpPr>
          <p:nvPr>
            <p:ph type="sldNum" sz="quarter" idx="5"/>
          </p:nvPr>
        </p:nvSpPr>
        <p:spPr/>
        <p:txBody>
          <a:bodyPr/>
          <a:lstStyle/>
          <a:p>
            <a:fld id="{91430D8B-B6AB-4079-8450-EA875510CD9B}" type="slidenum">
              <a:rPr lang="en-US" smtClean="0"/>
              <a:t>11</a:t>
            </a:fld>
            <a:endParaRPr lang="en-US"/>
          </a:p>
        </p:txBody>
      </p:sp>
    </p:spTree>
    <p:extLst>
      <p:ext uri="{BB962C8B-B14F-4D97-AF65-F5344CB8AC3E}">
        <p14:creationId xmlns:p14="http://schemas.microsoft.com/office/powerpoint/2010/main" val="2041406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EF43A9-9607-439C-B247-1B3198DD4ABB}"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476836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EF43A9-9607-439C-B247-1B3198DD4ABB}"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3656875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EF43A9-9607-439C-B247-1B3198DD4ABB}"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1981005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EF43A9-9607-439C-B247-1B3198DD4ABB}" type="datetimeFigureOut">
              <a:rPr lang="en-US" smtClean="0"/>
              <a:t>6/25/2020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165910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EF43A9-9607-439C-B247-1B3198DD4ABB}" type="datetimeFigureOut">
              <a:rPr lang="en-US" smtClean="0"/>
              <a:t>6/25/2020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239733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EF43A9-9607-439C-B247-1B3198DD4ABB}" type="datetimeFigureOut">
              <a:rPr lang="en-US" smtClean="0"/>
              <a:t>6/25/2020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119141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EF43A9-9607-439C-B247-1B3198DD4ABB}" type="datetimeFigureOut">
              <a:rPr lang="en-US" smtClean="0"/>
              <a:t>6/25/2020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1786681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1EF43A9-9607-439C-B247-1B3198DD4ABB}" type="datetimeFigureOut">
              <a:rPr lang="en-US" smtClean="0"/>
              <a:t>6/25/2020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816579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EF43A9-9607-439C-B247-1B3198DD4ABB}" type="datetimeFigureOut">
              <a:rPr lang="en-US" smtClean="0"/>
              <a:t>6/25/2020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3626251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EF43A9-9607-439C-B247-1B3198DD4ABB}"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3741553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EF43A9-9607-439C-B247-1B3198DD4ABB}"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410AF-DACA-4B12-8B59-3AFE2C87F25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36342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EF43A9-9607-439C-B247-1B3198DD4ABB}"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2220451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EF43A9-9607-439C-B247-1B3198DD4ABB}"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410AF-DACA-4B12-8B59-3AFE2C87F25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30829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EF43A9-9607-439C-B247-1B3198DD4ABB}"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35135673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EF43A9-9607-439C-B247-1B3198DD4ABB}"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2475041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EF43A9-9607-439C-B247-1B3198DD4ABB}"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410AF-DACA-4B12-8B59-3AFE2C87F25E}" type="slidenum">
              <a:rPr lang="en-US" smtClean="0"/>
              <a:t>‹#›</a:t>
            </a:fld>
            <a:endParaRPr lang="en-US"/>
          </a:p>
        </p:txBody>
      </p:sp>
    </p:spTree>
    <p:extLst>
      <p:ext uri="{BB962C8B-B14F-4D97-AF65-F5344CB8AC3E}">
        <p14:creationId xmlns:p14="http://schemas.microsoft.com/office/powerpoint/2010/main" val="1826350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1EF43A9-9607-439C-B247-1B3198DD4ABB}" type="datetimeFigureOut">
              <a:rPr lang="en-US" smtClean="0"/>
              <a:t>6/25/2020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AD410AF-DACA-4B12-8B59-3AFE2C87F25E}" type="slidenum">
              <a:rPr lang="en-US" smtClean="0"/>
              <a:t>‹#›</a:t>
            </a:fld>
            <a:endParaRPr lang="en-US"/>
          </a:p>
        </p:txBody>
      </p:sp>
    </p:spTree>
    <p:extLst>
      <p:ext uri="{BB962C8B-B14F-4D97-AF65-F5344CB8AC3E}">
        <p14:creationId xmlns:p14="http://schemas.microsoft.com/office/powerpoint/2010/main" val="2568330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01C45-E3EE-482B-9CA0-2B80CBC38E08}"/>
              </a:ext>
            </a:extLst>
          </p:cNvPr>
          <p:cNvSpPr>
            <a:spLocks noGrp="1"/>
          </p:cNvSpPr>
          <p:nvPr>
            <p:ph type="ctrTitle"/>
          </p:nvPr>
        </p:nvSpPr>
        <p:spPr/>
        <p:txBody>
          <a:bodyPr>
            <a:normAutofit/>
          </a:bodyPr>
          <a:lstStyle/>
          <a:p>
            <a:r>
              <a:rPr lang="en-US" sz="2800" dirty="0">
                <a:latin typeface="Times New Roman" panose="02020603050405020304" pitchFamily="18" charset="0"/>
                <a:cs typeface="Times New Roman" panose="02020603050405020304" pitchFamily="18" charset="0"/>
              </a:rPr>
              <a:t>Biology and Technology in the Real World</a:t>
            </a:r>
          </a:p>
        </p:txBody>
      </p:sp>
      <p:sp>
        <p:nvSpPr>
          <p:cNvPr id="3" name="Subtitle 2">
            <a:extLst>
              <a:ext uri="{FF2B5EF4-FFF2-40B4-BE49-F238E27FC236}">
                <a16:creationId xmlns:a16="http://schemas.microsoft.com/office/drawing/2014/main" id="{5D454938-5EEE-43B4-8E0F-34C5F334D23D}"/>
              </a:ext>
            </a:extLst>
          </p:cNvPr>
          <p:cNvSpPr>
            <a:spLocks noGrp="1"/>
          </p:cNvSpPr>
          <p:nvPr>
            <p:ph type="subTitle" idx="1"/>
          </p:nvPr>
        </p:nvSpPr>
        <p:spPr/>
        <p:txBody>
          <a:bodyPr>
            <a:noAutofit/>
          </a:bodyPr>
          <a:lstStyle/>
          <a:p>
            <a:r>
              <a:rPr lang="en-US" sz="2800" dirty="0">
                <a:latin typeface="Times New Roman" panose="02020603050405020304" pitchFamily="18" charset="0"/>
                <a:cs typeface="Times New Roman" panose="02020603050405020304" pitchFamily="18" charset="0"/>
              </a:rPr>
              <a:t>Student’s Name</a:t>
            </a:r>
          </a:p>
          <a:p>
            <a:r>
              <a:rPr lang="en-US" sz="2800" dirty="0">
                <a:latin typeface="Times New Roman" panose="02020603050405020304" pitchFamily="18" charset="0"/>
                <a:cs typeface="Times New Roman" panose="02020603050405020304" pitchFamily="18" charset="0"/>
              </a:rPr>
              <a:t>Course Name</a:t>
            </a:r>
          </a:p>
          <a:p>
            <a:r>
              <a:rPr lang="en-US" sz="2800" dirty="0">
                <a:latin typeface="Times New Roman" panose="02020603050405020304" pitchFamily="18" charset="0"/>
                <a:cs typeface="Times New Roman" panose="02020603050405020304" pitchFamily="18" charset="0"/>
              </a:rPr>
              <a:t>Instructor's Name</a:t>
            </a:r>
          </a:p>
          <a:p>
            <a:r>
              <a:rPr lang="en-US" sz="2800"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1419150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BF9D8-DB9A-41A5-9EE1-1D120FF7332B}"/>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Introduction (Purpose)</a:t>
            </a:r>
            <a:br>
              <a:rPr lang="en-US" sz="2800" dirty="0">
                <a:effectLst/>
                <a:latin typeface="Calibri" panose="020F0502020204030204" pitchFamily="34" charset="0"/>
                <a:ea typeface="Calibri" panose="020F0502020204030204" pitchFamily="34" charset="0"/>
                <a:cs typeface="Times New Roman" panose="02020603050405020304" pitchFamily="18" charset="0"/>
              </a:rPr>
            </a:br>
            <a:endParaRPr lang="en-US" sz="2800" dirty="0"/>
          </a:p>
        </p:txBody>
      </p:sp>
      <p:sp>
        <p:nvSpPr>
          <p:cNvPr id="3" name="Content Placeholder 2">
            <a:extLst>
              <a:ext uri="{FF2B5EF4-FFF2-40B4-BE49-F238E27FC236}">
                <a16:creationId xmlns:a16="http://schemas.microsoft.com/office/drawing/2014/main" id="{8440E170-99A1-4530-B439-C5EE4C6A6F35}"/>
              </a:ext>
            </a:extLst>
          </p:cNvPr>
          <p:cNvSpPr>
            <a:spLocks noGrp="1"/>
          </p:cNvSpPr>
          <p:nvPr>
            <p:ph idx="1"/>
          </p:nvPr>
        </p:nvSpPr>
        <p:spPr>
          <a:xfrm>
            <a:off x="677334" y="1661825"/>
            <a:ext cx="8596668" cy="3880773"/>
          </a:xfrm>
        </p:spPr>
        <p:txBody>
          <a:bodyPr>
            <a:noAutofit/>
          </a:bodyPr>
          <a:lstStyle/>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purpose of the presentation is to help a student understand the meaning of genetically modified (GM) food</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reason for genetically engineering crop plants</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To explain how GM foods are created</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Provide examples of some of the variety of foods that contain GM foods</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Focus on the wellbeing of </a:t>
            </a:r>
            <a:r>
              <a:rPr lang="en-US" sz="2400" dirty="0">
                <a:latin typeface="Times New Roman" panose="02020603050405020304" pitchFamily="18" charset="0"/>
                <a:ea typeface="Calibri" panose="020F0502020204030204" pitchFamily="34" charset="0"/>
                <a:cs typeface="Times New Roman" panose="02020603050405020304" pitchFamily="18" charset="0"/>
              </a:rPr>
              <a:t>GM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food to human consumption and regulations available</a:t>
            </a:r>
          </a:p>
          <a:p>
            <a:pPr>
              <a:lnSpc>
                <a:spcPct val="120000"/>
              </a:lnSpc>
            </a:pPr>
            <a:endParaRPr lang="en-US" sz="2400" dirty="0"/>
          </a:p>
        </p:txBody>
      </p:sp>
    </p:spTree>
    <p:extLst>
      <p:ext uri="{BB962C8B-B14F-4D97-AF65-F5344CB8AC3E}">
        <p14:creationId xmlns:p14="http://schemas.microsoft.com/office/powerpoint/2010/main" val="1635724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9F5CA-7E7D-402A-B32F-6B22CD1F631D}"/>
              </a:ext>
            </a:extLst>
          </p:cNvPr>
          <p:cNvSpPr>
            <a:spLocks noGrp="1"/>
          </p:cNvSpPr>
          <p:nvPr>
            <p:ph type="title"/>
          </p:nvPr>
        </p:nvSpPr>
        <p:spPr/>
        <p:txBody>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Introduction (Background)</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1D636C1-4190-4A1F-B0F7-75FBC77AB002}"/>
              </a:ext>
            </a:extLst>
          </p:cNvPr>
          <p:cNvSpPr>
            <a:spLocks noGrp="1"/>
          </p:cNvSpPr>
          <p:nvPr>
            <p:ph idx="1"/>
          </p:nvPr>
        </p:nvSpPr>
        <p:spPr>
          <a:xfrm>
            <a:off x="681644" y="1628574"/>
            <a:ext cx="8575732" cy="4489593"/>
          </a:xfrm>
        </p:spPr>
        <p:txBody>
          <a:bodyPr>
            <a:noAutofit/>
          </a:bodyPr>
          <a:lstStyle/>
          <a:p>
            <a:pPr marR="0">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Produced from plants or animals that </a:t>
            </a:r>
            <a:r>
              <a:rPr lang="en-US" sz="2400" dirty="0">
                <a:latin typeface="Times New Roman" panose="02020603050405020304" pitchFamily="18" charset="0"/>
                <a:ea typeface="Calibri" panose="020F0502020204030204" pitchFamily="34" charset="0"/>
                <a:cs typeface="Times New Roman" panose="02020603050405020304" pitchFamily="18" charset="0"/>
              </a:rPr>
              <a:t>there hereditary material have been changed through genetic engineering</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R="0">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Genetic engineering is important in changing the genetic phenotype by varying the genetic make-up</a:t>
            </a:r>
          </a:p>
          <a:p>
            <a:pPr marR="0">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United States Food and Drug Administration accepted the first human medication produced by GM organism</a:t>
            </a:r>
          </a:p>
          <a:p>
            <a:pPr marR="0">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U</a:t>
            </a:r>
            <a:r>
              <a:rPr lang="en-US" sz="2400" dirty="0">
                <a:latin typeface="Times New Roman" panose="02020603050405020304" pitchFamily="18" charset="0"/>
                <a:ea typeface="Calibri" panose="020F0502020204030204" pitchFamily="34" charset="0"/>
                <a:cs typeface="Times New Roman" panose="02020603050405020304" pitchFamily="18" charset="0"/>
              </a:rPr>
              <a:t>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department of Agriculture approved marketable manufacture of the first GM </a:t>
            </a:r>
            <a:r>
              <a:rPr lang="en-US" sz="2400" dirty="0">
                <a:latin typeface="Times New Roman" panose="02020603050405020304" pitchFamily="18" charset="0"/>
                <a:ea typeface="Calibri" panose="020F0502020204030204" pitchFamily="34" charset="0"/>
                <a:cs typeface="Times New Roman" panose="02020603050405020304" pitchFamily="18" charset="0"/>
              </a:rPr>
              <a:t>plant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Calgene’s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Flavr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Savr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tomato in 1987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Krimsky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2019)</a:t>
            </a:r>
          </a:p>
          <a:p>
            <a:pPr marR="0">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Since then more GM foods have been produced to make foods more aesthetically pleasing and easier for farmers</a:t>
            </a:r>
            <a:endParaRPr lang="en-US" sz="2400" dirty="0"/>
          </a:p>
        </p:txBody>
      </p:sp>
    </p:spTree>
    <p:extLst>
      <p:ext uri="{BB962C8B-B14F-4D97-AF65-F5344CB8AC3E}">
        <p14:creationId xmlns:p14="http://schemas.microsoft.com/office/powerpoint/2010/main" val="2114644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F640-65FE-4B25-8401-156ECE714A18}"/>
              </a:ext>
            </a:extLst>
          </p:cNvPr>
          <p:cNvSpPr>
            <a:spLocks noGrp="1"/>
          </p:cNvSpPr>
          <p:nvPr>
            <p:ph type="title"/>
          </p:nvPr>
        </p:nvSpPr>
        <p:spPr/>
        <p:txBody>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Purpose Of Genetically Engineering Crop Plants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3CB2CC3-70EE-486D-B9E6-35193AF6A477}"/>
              </a:ext>
            </a:extLst>
          </p:cNvPr>
          <p:cNvSpPr>
            <a:spLocks noGrp="1"/>
          </p:cNvSpPr>
          <p:nvPr>
            <p:ph idx="1"/>
          </p:nvPr>
        </p:nvSpPr>
        <p:spPr>
          <a:xfrm>
            <a:off x="660709" y="1811455"/>
            <a:ext cx="8596668" cy="3880773"/>
          </a:xfrm>
        </p:spPr>
        <p:txBody>
          <a:bodyPr>
            <a:normAutofit/>
          </a:bodyPr>
          <a:lstStyle/>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Insect resistance (Zhang, 2016)</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Enhance nutritional value</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Drought disease resistance</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Improved yields</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Herbicide tolerance</a:t>
            </a:r>
          </a:p>
          <a:p>
            <a:pPr>
              <a:lnSpc>
                <a:spcPct val="120000"/>
              </a:lnSpc>
            </a:pPr>
            <a:endParaRPr lang="en-US" sz="2400" dirty="0"/>
          </a:p>
        </p:txBody>
      </p:sp>
    </p:spTree>
    <p:extLst>
      <p:ext uri="{BB962C8B-B14F-4D97-AF65-F5344CB8AC3E}">
        <p14:creationId xmlns:p14="http://schemas.microsoft.com/office/powerpoint/2010/main" val="1018715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70E61-1389-4274-A6A8-AF492E4B7445}"/>
              </a:ext>
            </a:extLst>
          </p:cNvPr>
          <p:cNvSpPr>
            <a:spLocks noGrp="1"/>
          </p:cNvSpPr>
          <p:nvPr>
            <p:ph type="title"/>
          </p:nvPr>
        </p:nvSpPr>
        <p:spPr/>
        <p:txBody>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Creation Of Genetically Modified Foods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6A66B36-2A44-41A4-A644-2B4737D9091E}"/>
              </a:ext>
            </a:extLst>
          </p:cNvPr>
          <p:cNvSpPr>
            <a:spLocks noGrp="1"/>
          </p:cNvSpPr>
          <p:nvPr>
            <p:ph idx="1"/>
          </p:nvPr>
        </p:nvSpPr>
        <p:spPr>
          <a:xfrm>
            <a:off x="631768" y="1661825"/>
            <a:ext cx="8625609" cy="4323338"/>
          </a:xfrm>
        </p:spPr>
        <p:txBody>
          <a:bodyPr>
            <a:normAutofit/>
          </a:bodyPr>
          <a:lstStyle/>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process starts by transmitting DNA in another crop cell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Krimsky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2019)</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Deoxyribonucleic acid (DNA) is the molecule that contains the genetic code of organisms</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Different plants have different genetic make-up</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After transferring the DNA the cells are then developed in tissue culture to grow into mature crops</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seeds created by the </a:t>
            </a:r>
            <a:r>
              <a:rPr lang="en-US" sz="2400" dirty="0">
                <a:latin typeface="Times New Roman" panose="02020603050405020304" pitchFamily="18" charset="0"/>
                <a:ea typeface="Calibri" panose="020F0502020204030204" pitchFamily="34" charset="0"/>
                <a:cs typeface="Times New Roman" panose="02020603050405020304" pitchFamily="18" charset="0"/>
              </a:rPr>
              <a:t>crops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will receive a different DNA</a:t>
            </a:r>
          </a:p>
          <a:p>
            <a:pPr>
              <a:lnSpc>
                <a:spcPct val="120000"/>
              </a:lnSpc>
            </a:pPr>
            <a:endParaRPr lang="en-US" sz="2400" dirty="0"/>
          </a:p>
        </p:txBody>
      </p:sp>
    </p:spTree>
    <p:extLst>
      <p:ext uri="{BB962C8B-B14F-4D97-AF65-F5344CB8AC3E}">
        <p14:creationId xmlns:p14="http://schemas.microsoft.com/office/powerpoint/2010/main" val="3142431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97A8E-C405-4120-925D-EE6EBFE851BD}"/>
              </a:ext>
            </a:extLst>
          </p:cNvPr>
          <p:cNvSpPr>
            <a:spLocks noGrp="1"/>
          </p:cNvSpPr>
          <p:nvPr>
            <p:ph type="title"/>
          </p:nvPr>
        </p:nvSpPr>
        <p:spPr/>
        <p:txBody>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Creation of Genetically Modified Foods (Continuation)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23ABB28-134C-4A97-9E04-2F98BA307ADC}"/>
              </a:ext>
            </a:extLst>
          </p:cNvPr>
          <p:cNvSpPr>
            <a:spLocks noGrp="1"/>
          </p:cNvSpPr>
          <p:nvPr>
            <p:ph idx="1"/>
          </p:nvPr>
        </p:nvSpPr>
        <p:spPr>
          <a:xfrm>
            <a:off x="660709" y="1628574"/>
            <a:ext cx="8596668" cy="3880773"/>
          </a:xfrm>
        </p:spPr>
        <p:txBody>
          <a:bodyPr>
            <a:normAutofit/>
          </a:bodyPr>
          <a:lstStyle/>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characteristics of all organisms depend on the genetic make-up and its relation to the environment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Krimsky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2019)</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a:t>
            </a:r>
            <a:r>
              <a:rPr lang="en-US" sz="2400" dirty="0">
                <a:latin typeface="Times New Roman" panose="02020603050405020304" pitchFamily="18" charset="0"/>
                <a:ea typeface="Calibri" panose="020F0502020204030204" pitchFamily="34" charset="0"/>
                <a:cs typeface="Times New Roman" panose="02020603050405020304" pitchFamily="18" charset="0"/>
              </a:rPr>
              <a:t>GM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comprises accumulation of a precise section of DNA into another crop genome</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genome comprises of genes </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DNA procedure can also appear without careful involvement of individuals</a:t>
            </a:r>
          </a:p>
          <a:p>
            <a:pPr>
              <a:lnSpc>
                <a:spcPct val="120000"/>
              </a:lnSpc>
            </a:pPr>
            <a:endParaRPr lang="en-US" sz="2400" dirty="0"/>
          </a:p>
        </p:txBody>
      </p:sp>
    </p:spTree>
    <p:extLst>
      <p:ext uri="{BB962C8B-B14F-4D97-AF65-F5344CB8AC3E}">
        <p14:creationId xmlns:p14="http://schemas.microsoft.com/office/powerpoint/2010/main" val="708812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DAE44-B8DD-47CA-84BC-77AC9C4704E8}"/>
              </a:ext>
            </a:extLst>
          </p:cNvPr>
          <p:cNvSpPr>
            <a:spLocks noGrp="1"/>
          </p:cNvSpPr>
          <p:nvPr>
            <p:ph type="title"/>
          </p:nvPr>
        </p:nvSpPr>
        <p:spPr/>
        <p:txBody>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Variety of Foods Containing GM Foods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1495513-837A-4EE5-8677-7161E72D6858}"/>
              </a:ext>
            </a:extLst>
          </p:cNvPr>
          <p:cNvSpPr>
            <a:spLocks noGrp="1"/>
          </p:cNvSpPr>
          <p:nvPr>
            <p:ph idx="1"/>
          </p:nvPr>
        </p:nvSpPr>
        <p:spPr>
          <a:xfrm>
            <a:off x="677334" y="1678451"/>
            <a:ext cx="8596668" cy="3880773"/>
          </a:xfrm>
        </p:spPr>
        <p:txBody>
          <a:bodyPr>
            <a:normAutofit/>
          </a:bodyPr>
          <a:lstStyle/>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Margarine</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Veggie Burgers</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Granola bars</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Yoghurt (Pino et al., 2016)</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Papaya</a:t>
            </a:r>
          </a:p>
          <a:p>
            <a:pPr>
              <a:lnSpc>
                <a:spcPct val="120000"/>
              </a:lnSpc>
            </a:pPr>
            <a:endParaRPr lang="en-US" sz="2400" dirty="0"/>
          </a:p>
        </p:txBody>
      </p:sp>
    </p:spTree>
    <p:extLst>
      <p:ext uri="{BB962C8B-B14F-4D97-AF65-F5344CB8AC3E}">
        <p14:creationId xmlns:p14="http://schemas.microsoft.com/office/powerpoint/2010/main" val="1098286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BBF55-443D-4811-83D9-21DCC9F459F6}"/>
              </a:ext>
            </a:extLst>
          </p:cNvPr>
          <p:cNvSpPr>
            <a:spLocks noGrp="1"/>
          </p:cNvSpPr>
          <p:nvPr>
            <p:ph type="title"/>
          </p:nvPr>
        </p:nvSpPr>
        <p:spPr/>
        <p:txBody>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Safety Of GM Foods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E3AFB76-7AE4-438D-9F6D-EF428E5964D8}"/>
              </a:ext>
            </a:extLst>
          </p:cNvPr>
          <p:cNvSpPr>
            <a:spLocks noGrp="1"/>
          </p:cNvSpPr>
          <p:nvPr>
            <p:ph idx="1"/>
          </p:nvPr>
        </p:nvSpPr>
        <p:spPr>
          <a:xfrm>
            <a:off x="648393" y="1661825"/>
            <a:ext cx="8592358" cy="4605971"/>
          </a:xfrm>
        </p:spPr>
        <p:txBody>
          <a:bodyPr>
            <a:normAutofit/>
          </a:bodyPr>
          <a:lstStyle/>
          <a:p>
            <a:pPr marR="0">
              <a:lnSpc>
                <a:spcPct val="120000"/>
              </a:lnSpc>
              <a:spcBef>
                <a:spcPts val="0"/>
              </a:spcBef>
              <a:spcAft>
                <a:spcPts val="800"/>
              </a:spcAft>
              <a:buFont typeface="Wingdings" pitchFamily="2" charset="2"/>
              <a:buChar char="Ø"/>
            </a:pPr>
            <a:r>
              <a:rPr lang="en-US" sz="2400" dirty="0">
                <a:effectLst/>
                <a:latin typeface="Times New Roman" pitchFamily="18" charset="0"/>
                <a:ea typeface="Calibri" panose="020F0502020204030204" pitchFamily="34" charset="0"/>
                <a:cs typeface="Times New Roman" panose="02020603050405020304" pitchFamily="18" charset="0"/>
              </a:rPr>
              <a:t>Gm foods  accepted to </a:t>
            </a:r>
            <a:r>
              <a:rPr lang="en-US" sz="2400" dirty="0">
                <a:latin typeface="Times New Roman" pitchFamily="18" charset="0"/>
                <a:ea typeface="Calibri" panose="020F0502020204030204" pitchFamily="34" charset="0"/>
                <a:cs typeface="Times New Roman" panose="02020603050405020304" pitchFamily="18" charset="0"/>
              </a:rPr>
              <a:t>be commercially available have been approved by safety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evaluation</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foods have not caused any adverse health effect to individuals in countries where is accepted</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GM foods are safe for consumption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Dadgarnejad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et al., 2017)</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Specific systems have been set up for rigorous assessment in both human health and environment </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Safety assessment is based on direct health effects, allergic reactions and toxic properties (Huang, 2017)</a:t>
            </a:r>
          </a:p>
          <a:p>
            <a:pPr>
              <a:lnSpc>
                <a:spcPct val="120000"/>
              </a:lnSpc>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423127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7222B-F75B-47CE-8802-7D4F677B407E}"/>
              </a:ext>
            </a:extLst>
          </p:cNvPr>
          <p:cNvSpPr>
            <a:spLocks noGrp="1"/>
          </p:cNvSpPr>
          <p:nvPr>
            <p:ph type="title"/>
          </p:nvPr>
        </p:nvSpPr>
        <p:spPr/>
        <p:txBody>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Safety Of GM Foods (Continuation)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BC8CDF5-CC5C-45D2-A357-AC6E5B13B96C}"/>
              </a:ext>
            </a:extLst>
          </p:cNvPr>
          <p:cNvSpPr>
            <a:spLocks noGrp="1"/>
          </p:cNvSpPr>
          <p:nvPr>
            <p:ph idx="1"/>
          </p:nvPr>
        </p:nvSpPr>
        <p:spPr>
          <a:xfrm>
            <a:off x="660709" y="1728327"/>
            <a:ext cx="8596668" cy="3880773"/>
          </a:xfrm>
        </p:spPr>
        <p:txBody>
          <a:bodyPr>
            <a:normAutofit/>
          </a:bodyPr>
          <a:lstStyle/>
          <a:p>
            <a:pPr marR="0">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Outcrossing</a:t>
            </a:r>
          </a:p>
          <a:p>
            <a:pPr marR="0">
              <a:spcBef>
                <a:spcPts val="0"/>
              </a:spcBef>
              <a:spcAft>
                <a:spcPts val="800"/>
              </a:spcAft>
              <a:buFont typeface="Wingdings" pitchFamily="2" charset="2"/>
              <a:buChar char="Ø"/>
            </a:pP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Allergenicity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Dadgarnejad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et al., 2017)</a:t>
            </a:r>
          </a:p>
          <a:p>
            <a:pPr marR="0">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Gene </a:t>
            </a:r>
            <a:r>
              <a:rPr lang="en-US" sz="2400" dirty="0">
                <a:latin typeface="Times New Roman" panose="02020603050405020304" pitchFamily="18" charset="0"/>
                <a:ea typeface="Calibri" panose="020F0502020204030204" pitchFamily="34" charset="0"/>
                <a:cs typeface="Times New Roman" panose="02020603050405020304" pitchFamily="18" charset="0"/>
              </a:rPr>
              <a:t>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ransfer</a:t>
            </a:r>
          </a:p>
          <a:p>
            <a:endParaRPr lang="en-US" sz="2400" dirty="0"/>
          </a:p>
        </p:txBody>
      </p:sp>
    </p:spTree>
    <p:extLst>
      <p:ext uri="{BB962C8B-B14F-4D97-AF65-F5344CB8AC3E}">
        <p14:creationId xmlns:p14="http://schemas.microsoft.com/office/powerpoint/2010/main" val="1239500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C8F2-E8A4-4B0C-861E-FDDC8DA688AB}"/>
              </a:ext>
            </a:extLst>
          </p:cNvPr>
          <p:cNvSpPr>
            <a:spLocks noGrp="1"/>
          </p:cNvSpPr>
          <p:nvPr>
            <p:ph type="title"/>
          </p:nvPr>
        </p:nvSpPr>
        <p:spPr/>
        <p:txBody>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Regulations Existing For GM Foods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93259E1-4990-49AF-8AEE-E741D06B55CB}"/>
              </a:ext>
            </a:extLst>
          </p:cNvPr>
          <p:cNvSpPr>
            <a:spLocks noGrp="1"/>
          </p:cNvSpPr>
          <p:nvPr>
            <p:ph idx="1"/>
          </p:nvPr>
        </p:nvSpPr>
        <p:spPr>
          <a:xfrm>
            <a:off x="677334" y="1728327"/>
            <a:ext cx="8596668" cy="3880773"/>
          </a:xfrm>
        </p:spPr>
        <p:txBody>
          <a:bodyPr>
            <a:normAutofit/>
          </a:bodyPr>
          <a:lstStyle/>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United States Food and Drug Administration (FDA) (Zhang, 2016)</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United States Environmental Protection Agency (EPA) </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U. S Department of Agriculture (USDA) (Zhang, 2016)</a:t>
            </a:r>
          </a:p>
          <a:p>
            <a:pPr>
              <a:lnSpc>
                <a:spcPct val="120000"/>
              </a:lnSpc>
            </a:pPr>
            <a:endParaRPr lang="en-US" sz="2400" dirty="0"/>
          </a:p>
        </p:txBody>
      </p:sp>
    </p:spTree>
    <p:extLst>
      <p:ext uri="{BB962C8B-B14F-4D97-AF65-F5344CB8AC3E}">
        <p14:creationId xmlns:p14="http://schemas.microsoft.com/office/powerpoint/2010/main" val="3121333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575A4-4E1B-42C0-8025-6BB618ABAC50}"/>
              </a:ext>
            </a:extLst>
          </p:cNvPr>
          <p:cNvSpPr>
            <a:spLocks noGrp="1"/>
          </p:cNvSpPr>
          <p:nvPr>
            <p:ph type="title"/>
          </p:nvPr>
        </p:nvSpPr>
        <p:spPr/>
        <p:txBody>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Conclusion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574AEEB-8AF6-4AB8-B291-0B0FCC511F08}"/>
              </a:ext>
            </a:extLst>
          </p:cNvPr>
          <p:cNvSpPr>
            <a:spLocks noGrp="1"/>
          </p:cNvSpPr>
          <p:nvPr>
            <p:ph idx="1"/>
          </p:nvPr>
        </p:nvSpPr>
        <p:spPr>
          <a:xfrm>
            <a:off x="660708" y="1711701"/>
            <a:ext cx="8596668" cy="3880773"/>
          </a:xfrm>
        </p:spPr>
        <p:txBody>
          <a:bodyPr>
            <a:normAutofit/>
          </a:bodyPr>
          <a:lstStyle/>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No environmental impacts</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Reduced the use of pesticides (Zhang, 2016)</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Improve crop protection</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Increase yield </a:t>
            </a:r>
          </a:p>
          <a:p>
            <a:pPr marR="0">
              <a:lnSpc>
                <a:spcPct val="120000"/>
              </a:lnSpc>
              <a:spcBef>
                <a:spcPts val="0"/>
              </a:spcBef>
              <a:spcAft>
                <a:spcPts val="800"/>
              </a:spcAft>
              <a:buFont typeface="Wingdings"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More nutritional value</a:t>
            </a:r>
          </a:p>
          <a:p>
            <a:pPr>
              <a:lnSpc>
                <a:spcPct val="120000"/>
              </a:lnSpc>
            </a:pPr>
            <a:endParaRPr lang="en-US" sz="2400" dirty="0"/>
          </a:p>
        </p:txBody>
      </p:sp>
    </p:spTree>
    <p:extLst>
      <p:ext uri="{BB962C8B-B14F-4D97-AF65-F5344CB8AC3E}">
        <p14:creationId xmlns:p14="http://schemas.microsoft.com/office/powerpoint/2010/main" val="3836676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7ED8-A2E9-4FCC-B414-22869B641702}"/>
              </a:ext>
            </a:extLst>
          </p:cNvPr>
          <p:cNvSpPr>
            <a:spLocks noGrp="1"/>
          </p:cNvSpPr>
          <p:nvPr>
            <p:ph type="title"/>
          </p:nvPr>
        </p:nvSpPr>
        <p:spPr/>
        <p:txBody>
          <a:bodyPr/>
          <a:lstStyle/>
          <a:p>
            <a:pPr algn="ctr"/>
            <a:r>
              <a:rPr lang="en-US" sz="2800" dirty="0">
                <a:latin typeface="Times New Roman" panose="02020603050405020304" pitchFamily="18" charset="0"/>
                <a:cs typeface="Times New Roman" panose="02020603050405020304" pitchFamily="18" charset="0"/>
              </a:rPr>
              <a:t>References</a:t>
            </a:r>
            <a:r>
              <a:rPr lang="en-US" dirty="0"/>
              <a:t> </a:t>
            </a:r>
          </a:p>
        </p:txBody>
      </p:sp>
      <p:sp>
        <p:nvSpPr>
          <p:cNvPr id="3" name="Content Placeholder 2">
            <a:extLst>
              <a:ext uri="{FF2B5EF4-FFF2-40B4-BE49-F238E27FC236}">
                <a16:creationId xmlns:a16="http://schemas.microsoft.com/office/drawing/2014/main" id="{0053CEC5-E218-4370-9AD1-10507A3A502B}"/>
              </a:ext>
            </a:extLst>
          </p:cNvPr>
          <p:cNvSpPr>
            <a:spLocks noGrp="1"/>
          </p:cNvSpPr>
          <p:nvPr>
            <p:ph idx="1"/>
          </p:nvPr>
        </p:nvSpPr>
        <p:spPr>
          <a:xfrm>
            <a:off x="598516" y="1462320"/>
            <a:ext cx="8658860" cy="4805476"/>
          </a:xfrm>
        </p:spPr>
        <p:txBody>
          <a:bodyPr>
            <a:noAutofit/>
          </a:bodyPr>
          <a:lstStyle/>
          <a:p>
            <a:pPr marL="0" marR="0" indent="0">
              <a:spcBef>
                <a:spcPts val="0"/>
              </a:spcBef>
              <a:spcAft>
                <a:spcPts val="800"/>
              </a:spcAft>
              <a:buNone/>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Dadgarnejad</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M.,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Kouser</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S., &amp;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Moslemi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M. (2017). Genetically modified foods: 	promises, challenges and safety assessments.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Applied Food Biotechnology,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4(4), 193-202</a:t>
            </a:r>
          </a:p>
          <a:p>
            <a:pPr marL="0" marR="0" indent="0">
              <a:spcBef>
                <a:spcPts val="0"/>
              </a:spcBef>
              <a:spcAft>
                <a:spcPts val="80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Huang, K. (2017).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Safety assessment of genetically modified foods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Springer 	Singapore.</a:t>
            </a:r>
          </a:p>
          <a:p>
            <a:pPr marL="0" marR="0" indent="0">
              <a:spcBef>
                <a:spcPts val="0"/>
              </a:spcBef>
              <a:spcAft>
                <a:spcPts val="800"/>
              </a:spcAft>
              <a:buNone/>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Krimsky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S. (2019).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GMOs Decoded: A Skeptic’s View of Genetically Modified 	Foods.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MIT Press</a:t>
            </a:r>
          </a:p>
          <a:p>
            <a:pPr marL="0" marR="0" indent="0">
              <a:spcBef>
                <a:spcPts val="0"/>
              </a:spcBef>
              <a:spcAft>
                <a:spcPts val="80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Pino, G.,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Amatulli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C., De Angelis, M., &amp; Peluso, A. M. (2016). The influence of 	corporate social responsibility on consumers’ attitudes and intentions towards 	genetically modified foods: evidence from Italy.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Journal of Cleaner 	Production,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112, 2861-2869.</a:t>
            </a:r>
          </a:p>
          <a:p>
            <a:pPr marL="0" marR="0" indent="0">
              <a:spcBef>
                <a:spcPts val="0"/>
              </a:spcBef>
              <a:spcAft>
                <a:spcPts val="80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Zhang, C.,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Wohlhueter</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R., &amp; Zhang, H. (2016). Genetically modified foods: A 	critical review of their promise and problems.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Food Science and Human 	Wellness,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5(3), 116-123.</a:t>
            </a:r>
          </a:p>
          <a:p>
            <a:endParaRPr lang="en-US" sz="2000" dirty="0"/>
          </a:p>
        </p:txBody>
      </p:sp>
    </p:spTree>
    <p:extLst>
      <p:ext uri="{BB962C8B-B14F-4D97-AF65-F5344CB8AC3E}">
        <p14:creationId xmlns:p14="http://schemas.microsoft.com/office/powerpoint/2010/main" val="325381425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87</TotalTime>
  <Words>2035</Words>
  <Application>Microsoft Office PowerPoint</Application>
  <PresentationFormat>Widescreen</PresentationFormat>
  <Paragraphs>88</Paragraphs>
  <Slides>12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Biology and Technology in the Real World</vt:lpstr>
      <vt:lpstr>Introduction (Purpose) </vt:lpstr>
      <vt:lpstr>Introduction (Background) </vt:lpstr>
      <vt:lpstr>Purpose Of Genetically Engineering Crop Plants </vt:lpstr>
      <vt:lpstr>Creation Of Genetically Modified Foods </vt:lpstr>
      <vt:lpstr>Creation of Genetically Modified Foods (Continuation) </vt:lpstr>
      <vt:lpstr>Variety of Foods Containing GM Foods </vt:lpstr>
      <vt:lpstr>Safety Of GM Foods </vt:lpstr>
      <vt:lpstr>Safety Of GM Foods (Continuation) </vt:lpstr>
      <vt:lpstr>Regulations Existing For GM Foods </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and Technology in the Real World</dc:title>
  <dc:creator>BLACKHAWK</dc:creator>
  <cp:lastModifiedBy>BLACKHAWK</cp:lastModifiedBy>
  <cp:revision>96</cp:revision>
  <dcterms:created xsi:type="dcterms:W3CDTF">2020-06-25T15:29:13Z</dcterms:created>
  <dcterms:modified xsi:type="dcterms:W3CDTF">2020-06-25T17:33:40Z</dcterms:modified>
</cp:coreProperties>
</file>